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1736" r:id="rId2"/>
    <p:sldId id="1396" r:id="rId3"/>
    <p:sldId id="1740" r:id="rId4"/>
    <p:sldId id="1743" r:id="rId5"/>
    <p:sldId id="1744" r:id="rId6"/>
    <p:sldId id="1745" r:id="rId7"/>
    <p:sldId id="1741" r:id="rId8"/>
    <p:sldId id="1746" r:id="rId9"/>
    <p:sldId id="1747" r:id="rId10"/>
    <p:sldId id="1742" r:id="rId11"/>
  </p:sldIdLst>
  <p:sldSz cx="12192000" cy="6858000"/>
  <p:notesSz cx="6858000" cy="9144000"/>
  <p:defaultTextStyle>
    <a:defPPr>
      <a:defRPr lang="zh-TW"/>
    </a:defPPr>
    <a:lvl1pPr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DCE"/>
    <a:srgbClr val="FFEBB9"/>
    <a:srgbClr val="FFF1CC"/>
    <a:srgbClr val="FFFFCC"/>
    <a:srgbClr val="F0F0CF"/>
    <a:srgbClr val="EDE6D3"/>
    <a:srgbClr val="FFFFFF"/>
    <a:srgbClr val="FFF9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93040" autoAdjust="0"/>
  </p:normalViewPr>
  <p:slideViewPr>
    <p:cSldViewPr snapToGrid="0">
      <p:cViewPr varScale="1">
        <p:scale>
          <a:sx n="106" d="100"/>
          <a:sy n="106" d="100"/>
        </p:scale>
        <p:origin x="726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4"/>
    </p:cViewPr>
  </p:sorterViewPr>
  <p:notesViewPr>
    <p:cSldViewPr snapToGrid="0">
      <p:cViewPr varScale="1">
        <p:scale>
          <a:sx n="83" d="100"/>
          <a:sy n="83" d="100"/>
        </p:scale>
        <p:origin x="393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7F68B10D-48DE-467A-A0A1-E84516088C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D4DA6FA-74AA-4810-B18B-9C89C0C668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F4DB4-0E61-455F-A89D-C1D2A7D8EF3D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BA87AA9-9B30-4905-981A-0E18A6F7CA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B8AFC60-8DD9-467F-B2AB-6210F622B9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F3028-00F3-414D-A87C-33596C1AA4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33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80823-2766-4824-901A-C85DD95A85AB}" type="datetimeFigureOut">
              <a:rPr lang="en-US" smtClean="0"/>
              <a:t>6/12/2024</a:t>
            </a:fld>
            <a:endParaRPr 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03B31-0101-4002-BDD0-B3B7188B55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8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987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844800" y="2438400"/>
            <a:ext cx="7924800" cy="1143000"/>
          </a:xfrm>
        </p:spPr>
        <p:txBody>
          <a:bodyPr/>
          <a:lstStyle>
            <a:lvl1pPr algn="r">
              <a:defRPr sz="4800"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按一下以編輯母片標題樣式</a:t>
            </a:r>
            <a:endParaRPr lang="en-US" altLang="zh-TW" noProof="0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810001"/>
            <a:ext cx="7924800" cy="9747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按一下以編輯母片子標題樣式</a:t>
            </a:r>
            <a:endParaRPr lang="en-US" altLang="zh-TW" noProof="0"/>
          </a:p>
        </p:txBody>
      </p:sp>
      <p:sp>
        <p:nvSpPr>
          <p:cNvPr id="15367" name="Line 1031"/>
          <p:cNvSpPr>
            <a:spLocks noChangeShapeType="1"/>
          </p:cNvSpPr>
          <p:nvPr/>
        </p:nvSpPr>
        <p:spPr bwMode="gray">
          <a:xfrm>
            <a:off x="1524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 sz="1800"/>
          </a:p>
        </p:txBody>
      </p:sp>
      <p:sp>
        <p:nvSpPr>
          <p:cNvPr id="15368" name="Rectangle 1032"/>
          <p:cNvSpPr>
            <a:spLocks noChangeArrowheads="1"/>
          </p:cNvSpPr>
          <p:nvPr/>
        </p:nvSpPr>
        <p:spPr bwMode="gray">
          <a:xfrm>
            <a:off x="1219201" y="3702050"/>
            <a:ext cx="9596967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5369" name="Rectangle 1033"/>
          <p:cNvSpPr>
            <a:spLocks noChangeArrowheads="1"/>
          </p:cNvSpPr>
          <p:nvPr/>
        </p:nvSpPr>
        <p:spPr bwMode="gray">
          <a:xfrm>
            <a:off x="0" y="0"/>
            <a:ext cx="12192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F6AD874-D8FA-42DE-AF84-7C1AC26DE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 t="9571" r="8072" b="9922"/>
          <a:stretch/>
        </p:blipFill>
        <p:spPr>
          <a:xfrm>
            <a:off x="9588259" y="304800"/>
            <a:ext cx="2455817" cy="141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4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2437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8267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3142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45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ChangeArrowheads="1"/>
          </p:cNvSpPr>
          <p:nvPr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39" name="Rectangle 1027"/>
          <p:cNvSpPr>
            <a:spLocks noChangeArrowheads="1"/>
          </p:cNvSpPr>
          <p:nvPr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2355851" y="254000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14341" name="Rectangle 10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1" y="1341439"/>
            <a:ext cx="10344149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</p:txBody>
      </p:sp>
      <p:sp>
        <p:nvSpPr>
          <p:cNvPr id="14346" name="Rectangle 1034"/>
          <p:cNvSpPr>
            <a:spLocks noChangeArrowheads="1"/>
          </p:cNvSpPr>
          <p:nvPr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7" name="Rectangle 1035"/>
          <p:cNvSpPr>
            <a:spLocks noChangeArrowheads="1"/>
          </p:cNvSpPr>
          <p:nvPr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8" name="Rectangle 1036"/>
          <p:cNvSpPr>
            <a:spLocks noChangeArrowheads="1"/>
          </p:cNvSpPr>
          <p:nvPr/>
        </p:nvSpPr>
        <p:spPr bwMode="gray">
          <a:xfrm>
            <a:off x="4692651" y="1092200"/>
            <a:ext cx="5278967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9" name="Rectangle 1037"/>
          <p:cNvSpPr>
            <a:spLocks noChangeArrowheads="1"/>
          </p:cNvSpPr>
          <p:nvPr/>
        </p:nvSpPr>
        <p:spPr bwMode="gray">
          <a:xfrm>
            <a:off x="7429501" y="1187450"/>
            <a:ext cx="3359151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51" name="Text Box 1039"/>
          <p:cNvSpPr txBox="1">
            <a:spLocks noChangeArrowheads="1"/>
          </p:cNvSpPr>
          <p:nvPr/>
        </p:nvSpPr>
        <p:spPr bwMode="auto">
          <a:xfrm>
            <a:off x="0" y="6553200"/>
            <a:ext cx="12192000" cy="304800"/>
          </a:xfrm>
          <a:prstGeom prst="rect">
            <a:avLst/>
          </a:prstGeom>
          <a:gradFill rotWithShape="1">
            <a:gsLst>
              <a:gs pos="0">
                <a:schemeClr val="folHlink">
                  <a:alpha val="30000"/>
                </a:schemeClr>
              </a:gs>
              <a:gs pos="100000">
                <a:srgbClr val="FFFFFF">
                  <a:alpha val="50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400" b="0" dirty="0">
                <a:solidFill>
                  <a:srgbClr val="0099FF"/>
                </a:solidFill>
                <a:latin typeface="Tahoma" pitchFamily="34" charset="0"/>
              </a:rPr>
              <a:t>Systems and Information Management Section                                                                                                                                       </a:t>
            </a:r>
            <a:fld id="{31E2B235-92EF-45A9-A86E-39DDFF18DA9B}" type="slidenum">
              <a:rPr kumimoji="1" lang="en-US" altLang="zh-TW" sz="1400" b="0">
                <a:solidFill>
                  <a:srgbClr val="0099FF"/>
                </a:solidFill>
                <a:latin typeface="Tahoma" pitchFamily="34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‹#›</a:t>
            </a:fld>
            <a:endParaRPr kumimoji="1" lang="en-US" altLang="zh-TW" sz="1400" b="0" dirty="0">
              <a:solidFill>
                <a:srgbClr val="0099FF"/>
              </a:solidFill>
              <a:latin typeface="Tahoma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431E292-2C6C-4DF0-B7B1-C3E68A323E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" t="11586" r="11385" b="11938"/>
          <a:stretch/>
        </p:blipFill>
        <p:spPr>
          <a:xfrm>
            <a:off x="486833" y="84139"/>
            <a:ext cx="1502835" cy="86646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6F60A853-C8F7-42AD-B38A-CE99CDDD652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378" y="3019838"/>
            <a:ext cx="1499746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0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8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itchFamily="2" charset="2"/>
        <a:buChar char="n"/>
        <a:defRPr sz="2400">
          <a:solidFill>
            <a:srgbClr val="9900C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rgbClr val="6600C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>
          <a:solidFill>
            <a:srgbClr val="3333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63B226-D8C5-45DD-9C98-ECFA0C4125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zh-TW" altLang="en-US" dirty="0">
                <a:solidFill>
                  <a:srgbClr val="7030A0"/>
                </a:solidFill>
                <a:latin typeface="+mn-ea"/>
              </a:rPr>
            </a:br>
            <a:r>
              <a:rPr lang="zh-TW" altLang="en-US" dirty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香港學科測驗模組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1CE84A8-76BA-4A5B-B9C8-15717015082C}"/>
              </a:ext>
            </a:extLst>
          </p:cNvPr>
          <p:cNvSpPr/>
          <p:nvPr/>
        </p:nvSpPr>
        <p:spPr>
          <a:xfrm>
            <a:off x="466725" y="5635080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1"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教育局</a:t>
            </a:r>
          </a:p>
          <a:p>
            <a:pPr>
              <a:defRPr/>
            </a:pPr>
            <a:r>
              <a:rPr kumimoji="1"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系統及資訊管理組</a:t>
            </a:r>
          </a:p>
        </p:txBody>
      </p:sp>
    </p:spTree>
    <p:extLst>
      <p:ext uri="{BB962C8B-B14F-4D97-AF65-F5344CB8AC3E}">
        <p14:creationId xmlns:p14="http://schemas.microsoft.com/office/powerpoint/2010/main" val="4014981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5A773FDC-5F49-422E-B5A9-031648A7AD48}"/>
              </a:ext>
            </a:extLst>
          </p:cNvPr>
          <p:cNvSpPr txBox="1">
            <a:spLocks/>
          </p:cNvSpPr>
          <p:nvPr/>
        </p:nvSpPr>
        <p:spPr bwMode="auto">
          <a:xfrm>
            <a:off x="5064442" y="3086100"/>
            <a:ext cx="712755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>
              <a:buNone/>
            </a:pPr>
            <a:r>
              <a:rPr lang="zh-TW" altLang="en-US" sz="4800" b="1" kern="0" dirty="0">
                <a:solidFill>
                  <a:schemeClr val="tx1"/>
                </a:solidFill>
              </a:rPr>
              <a:t>完</a:t>
            </a:r>
            <a:endParaRPr lang="en-US" sz="4800" b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431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13826" y="396875"/>
            <a:ext cx="5829300" cy="584200"/>
          </a:xfrm>
        </p:spPr>
        <p:txBody>
          <a:bodyPr anchor="ctr">
            <a:spAutoFit/>
          </a:bodyPr>
          <a:lstStyle/>
          <a:p>
            <a:pPr>
              <a:defRPr/>
            </a:pPr>
            <a:r>
              <a:rPr kumimoji="1" lang="zh-TW" altLang="en-US" kern="1200" dirty="0">
                <a:latin typeface="+mj-ea"/>
              </a:rPr>
              <a:t>香港學科測驗模組 </a:t>
            </a:r>
            <a:r>
              <a:rPr kumimoji="1" lang="zh-TW" altLang="en-US" sz="3200" kern="1200" dirty="0">
                <a:latin typeface="+mj-ea"/>
              </a:rPr>
              <a:t>- 概覽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F8BF8C6-B36C-4D0E-8967-366CAC0F3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859" y="1644380"/>
            <a:ext cx="2982277" cy="4610283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5662E895-826B-4FB7-84CE-DE392EE6A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871" y="1671396"/>
            <a:ext cx="3571875" cy="4556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1236D4-8AFA-4E4B-9272-DBCC4E7D6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kern="1200" dirty="0">
                <a:latin typeface="+mj-ea"/>
              </a:rPr>
              <a:t>香港學科測驗模組</a:t>
            </a:r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49D946-D116-44D2-82EA-4546B8F6B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5181" y="4699242"/>
            <a:ext cx="3967364" cy="155448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200" b="1" dirty="0">
                <a:solidFill>
                  <a:schemeClr val="tx1"/>
                </a:solidFill>
              </a:rPr>
              <a:t>1.</a:t>
            </a:r>
            <a:r>
              <a:rPr lang="zh-TW" altLang="en-US" sz="3200" b="1" dirty="0">
                <a:solidFill>
                  <a:schemeClr val="tx1"/>
                </a:solidFill>
              </a:rPr>
              <a:t> 新增按鈕</a:t>
            </a:r>
            <a:endParaRPr lang="en-US" altLang="zh-TW" sz="3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sz="3200" b="1" dirty="0">
                <a:solidFill>
                  <a:schemeClr val="tx1"/>
                </a:solidFill>
              </a:rPr>
              <a:t>2.</a:t>
            </a:r>
            <a:r>
              <a:rPr lang="zh-TW" altLang="en-US" sz="3200" b="1" dirty="0">
                <a:solidFill>
                  <a:schemeClr val="tx1"/>
                </a:solidFill>
              </a:rPr>
              <a:t> 功能鍵位置轉換</a:t>
            </a:r>
            <a:endParaRPr lang="en-US" altLang="zh-TW" sz="3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sz="3200" b="1" dirty="0">
                <a:solidFill>
                  <a:schemeClr val="tx1"/>
                </a:solidFill>
              </a:rPr>
              <a:t>3.</a:t>
            </a:r>
            <a:r>
              <a:rPr lang="zh-TW" altLang="en-US" sz="3200" b="1" dirty="0">
                <a:solidFill>
                  <a:schemeClr val="tx1"/>
                </a:solidFill>
              </a:rPr>
              <a:t> 選項名稱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C84E2AA-CD87-4F8A-BD0F-40B73077A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6" y="2158758"/>
            <a:ext cx="11534775" cy="2305050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E5F24A56-21C6-48D1-8295-1372358E32CA}"/>
              </a:ext>
            </a:extLst>
          </p:cNvPr>
          <p:cNvSpPr txBox="1">
            <a:spLocks/>
          </p:cNvSpPr>
          <p:nvPr/>
        </p:nvSpPr>
        <p:spPr bwMode="auto">
          <a:xfrm>
            <a:off x="1363663" y="1396758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en-US" altLang="zh-TW" kern="0" dirty="0">
                <a:solidFill>
                  <a:schemeClr val="tx1"/>
                </a:solidFill>
              </a:rPr>
              <a:t>WebSAMS                           </a:t>
            </a:r>
            <a:r>
              <a:rPr lang="en-US" altLang="zh-TW" kern="0" dirty="0" err="1">
                <a:solidFill>
                  <a:schemeClr val="tx1"/>
                </a:solidFill>
              </a:rPr>
              <a:t>CloudSAMS</a:t>
            </a:r>
            <a:endParaRPr lang="en-US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342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056AEA9-CB5B-411D-9B56-0798930C8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6582" y="5943161"/>
            <a:ext cx="3688080" cy="762001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200" b="1" dirty="0">
                <a:solidFill>
                  <a:schemeClr val="tx1"/>
                </a:solidFill>
              </a:rPr>
              <a:t>4.</a:t>
            </a:r>
            <a:r>
              <a:rPr lang="zh-TW" altLang="en-US" sz="3200" b="1" dirty="0">
                <a:solidFill>
                  <a:schemeClr val="tx1"/>
                </a:solidFill>
              </a:rPr>
              <a:t> 選項按鈕鍵設計 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CF659E46-D43F-4DAD-A8E2-BE08A6FA4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062" y="1805131"/>
            <a:ext cx="2659492" cy="2002828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4416ED80-E2BE-492B-A0C1-D7BC2DC2D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5894" y="1731704"/>
            <a:ext cx="4977005" cy="2035132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D8F3734C-25FE-4AB0-B32C-F88D33B54B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2062" y="3818681"/>
            <a:ext cx="2900414" cy="2002827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3B2ADC3B-87AC-45A5-B813-79682B1B22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6355" y="3766836"/>
            <a:ext cx="4977004" cy="2090206"/>
          </a:xfrm>
          <a:prstGeom prst="rect">
            <a:avLst/>
          </a:prstGeom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DF1C1232-47A6-4525-A1EB-A23280038C62}"/>
              </a:ext>
            </a:extLst>
          </p:cNvPr>
          <p:cNvSpPr txBox="1">
            <a:spLocks/>
          </p:cNvSpPr>
          <p:nvPr/>
        </p:nvSpPr>
        <p:spPr bwMode="auto">
          <a:xfrm>
            <a:off x="1869101" y="1043131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en-US" altLang="zh-TW" kern="0" dirty="0">
                <a:solidFill>
                  <a:schemeClr val="tx1"/>
                </a:solidFill>
              </a:rPr>
              <a:t>WebSAMS                         </a:t>
            </a:r>
            <a:r>
              <a:rPr lang="en-US" altLang="zh-TW" kern="0" dirty="0" err="1">
                <a:solidFill>
                  <a:schemeClr val="tx1"/>
                </a:solidFill>
              </a:rPr>
              <a:t>CloudSAMS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D32DB2BF-AD7A-4ACA-8DE4-717C0E34C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851" y="254000"/>
            <a:ext cx="9550400" cy="762000"/>
          </a:xfrm>
        </p:spPr>
        <p:txBody>
          <a:bodyPr/>
          <a:lstStyle/>
          <a:p>
            <a:r>
              <a:rPr kumimoji="1" lang="zh-TW" altLang="en-US" kern="1200" dirty="0">
                <a:latin typeface="+mj-ea"/>
              </a:rPr>
              <a:t>香港學科測驗模組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484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CDBD2DFB-FD3E-4ED3-96BD-49DD5788D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2397" y="5505421"/>
            <a:ext cx="3688080" cy="7620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200" b="1" dirty="0">
                <a:solidFill>
                  <a:schemeClr val="tx1"/>
                </a:solidFill>
              </a:rPr>
              <a:t>5.</a:t>
            </a:r>
            <a:r>
              <a:rPr lang="zh-TW" altLang="en-US" sz="3200" b="1" dirty="0">
                <a:solidFill>
                  <a:schemeClr val="tx1"/>
                </a:solidFill>
              </a:rPr>
              <a:t> 選項的版面配置</a:t>
            </a:r>
            <a:endParaRPr lang="en-US" altLang="zh-TW" sz="3200" b="1" dirty="0">
              <a:solidFill>
                <a:schemeClr val="tx1"/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04F4D983-05B6-4CFD-98C2-21685356E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581" y="2266979"/>
            <a:ext cx="3838575" cy="28956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079D045D-FAF4-4243-9B10-4C359C9A3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445" y="2266979"/>
            <a:ext cx="6505575" cy="2628900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C04DEF32-9471-49E3-9DD2-ACE415A629D1}"/>
              </a:ext>
            </a:extLst>
          </p:cNvPr>
          <p:cNvSpPr txBox="1">
            <a:spLocks/>
          </p:cNvSpPr>
          <p:nvPr/>
        </p:nvSpPr>
        <p:spPr bwMode="auto">
          <a:xfrm>
            <a:off x="1712083" y="1428837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en-US" altLang="zh-TW" kern="0" dirty="0">
                <a:solidFill>
                  <a:schemeClr val="tx1"/>
                </a:solidFill>
              </a:rPr>
              <a:t>WebSAMS                         </a:t>
            </a:r>
            <a:r>
              <a:rPr lang="en-US" altLang="zh-TW" kern="0" dirty="0" err="1">
                <a:solidFill>
                  <a:schemeClr val="tx1"/>
                </a:solidFill>
              </a:rPr>
              <a:t>CloudSAMS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3D6A9123-1632-4E73-8D81-AF5E60423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851" y="254000"/>
            <a:ext cx="9550400" cy="762000"/>
          </a:xfrm>
        </p:spPr>
        <p:txBody>
          <a:bodyPr/>
          <a:lstStyle/>
          <a:p>
            <a:r>
              <a:rPr kumimoji="1" lang="zh-TW" altLang="en-US" kern="1200" dirty="0">
                <a:latin typeface="+mj-ea"/>
              </a:rPr>
              <a:t>香港學科測驗模組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067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817099C3-3F5C-42C6-8990-A3A6855BC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975" y="1999972"/>
            <a:ext cx="6248400" cy="2524125"/>
          </a:xfrm>
          <a:prstGeom prst="rect">
            <a:avLst/>
          </a:prstGeom>
        </p:spPr>
      </p:pic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2404321F-91C4-4EC2-85CE-DFB2FA5DC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2992" y="5218246"/>
            <a:ext cx="5364480" cy="762001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200" b="1" dirty="0">
                <a:solidFill>
                  <a:schemeClr val="tx1"/>
                </a:solidFill>
              </a:rPr>
              <a:t>6.</a:t>
            </a:r>
            <a:r>
              <a:rPr lang="zh-TW" altLang="en-US" sz="3200" b="1" dirty="0">
                <a:solidFill>
                  <a:schemeClr val="tx1"/>
                </a:solidFill>
              </a:rPr>
              <a:t> 必填欄位及填寫提示設計</a:t>
            </a:r>
            <a:endParaRPr lang="en-US" altLang="zh-TW" sz="3200" b="1" dirty="0">
              <a:solidFill>
                <a:schemeClr val="tx1"/>
              </a:solidFill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AEFF1213-6AA1-4152-8C36-6B645617F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355" y="4190412"/>
            <a:ext cx="3952875" cy="84772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7FE4EB33-C667-4520-AD39-CAA8BE6AF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672" y="2019578"/>
            <a:ext cx="3228975" cy="2838450"/>
          </a:xfrm>
          <a:prstGeom prst="rect">
            <a:avLst/>
          </a:prstGeom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0117BFF6-1751-4341-8C03-80A03628EA63}"/>
              </a:ext>
            </a:extLst>
          </p:cNvPr>
          <p:cNvSpPr txBox="1">
            <a:spLocks/>
          </p:cNvSpPr>
          <p:nvPr/>
        </p:nvSpPr>
        <p:spPr bwMode="auto">
          <a:xfrm>
            <a:off x="1869101" y="1147918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en-US" altLang="zh-TW" kern="0" dirty="0">
                <a:solidFill>
                  <a:schemeClr val="tx1"/>
                </a:solidFill>
              </a:rPr>
              <a:t>WebSAMS                         </a:t>
            </a:r>
            <a:r>
              <a:rPr lang="en-US" altLang="zh-TW" kern="0" dirty="0" err="1">
                <a:solidFill>
                  <a:schemeClr val="tx1"/>
                </a:solidFill>
              </a:rPr>
              <a:t>CloudSAMS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6D73EA6F-C0DE-4E4A-BA47-167A77FC4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851" y="254000"/>
            <a:ext cx="9550400" cy="762000"/>
          </a:xfrm>
        </p:spPr>
        <p:txBody>
          <a:bodyPr/>
          <a:lstStyle/>
          <a:p>
            <a:r>
              <a:rPr kumimoji="1" lang="zh-TW" altLang="en-US" kern="1200" dirty="0">
                <a:latin typeface="+mj-ea"/>
              </a:rPr>
              <a:t>香港學科測驗模組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030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ED3D2AF0-5E03-4DFD-A1A7-F269260906B9}"/>
              </a:ext>
            </a:extLst>
          </p:cNvPr>
          <p:cNvSpPr txBox="1">
            <a:spLocks/>
          </p:cNvSpPr>
          <p:nvPr/>
        </p:nvSpPr>
        <p:spPr bwMode="auto">
          <a:xfrm>
            <a:off x="3549651" y="5927404"/>
            <a:ext cx="7680960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>
              <a:buNone/>
            </a:pPr>
            <a:r>
              <a:rPr lang="en-US" altLang="zh-TW" sz="3200" dirty="0">
                <a:solidFill>
                  <a:schemeClr val="tx1"/>
                </a:solidFill>
              </a:rPr>
              <a:t>7.</a:t>
            </a:r>
            <a:r>
              <a:rPr lang="zh-TW" altLang="en-US" sz="3200" b="1" kern="0" dirty="0">
                <a:solidFill>
                  <a:schemeClr val="tx1"/>
                </a:solidFill>
              </a:rPr>
              <a:t>搜尋結果於同頁顯示</a:t>
            </a:r>
            <a:endParaRPr lang="en-US" sz="3200" b="1" kern="0" dirty="0">
              <a:solidFill>
                <a:schemeClr val="tx1"/>
              </a:solidFill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6AA4B874-49AF-4C6B-91EA-2D870CE71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91" y="2350444"/>
            <a:ext cx="4025292" cy="265324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836094AD-E8B7-4F9B-97B6-C715D0D10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98" y="1879120"/>
            <a:ext cx="3500583" cy="4021600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4A8E8AB3-0F9F-4574-8F84-D599DFAFB556}"/>
              </a:ext>
            </a:extLst>
          </p:cNvPr>
          <p:cNvSpPr txBox="1">
            <a:spLocks/>
          </p:cNvSpPr>
          <p:nvPr/>
        </p:nvSpPr>
        <p:spPr bwMode="auto">
          <a:xfrm>
            <a:off x="2189019" y="1117120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en-US" altLang="zh-TW" kern="0" dirty="0">
                <a:solidFill>
                  <a:schemeClr val="tx1"/>
                </a:solidFill>
              </a:rPr>
              <a:t>WebSAMS                         </a:t>
            </a:r>
            <a:r>
              <a:rPr lang="en-US" altLang="zh-TW" kern="0" dirty="0" err="1">
                <a:solidFill>
                  <a:schemeClr val="tx1"/>
                </a:solidFill>
              </a:rPr>
              <a:t>CloudSAMS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6AE95CC5-BF0F-426A-B467-5CA1D98E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851" y="254000"/>
            <a:ext cx="9550400" cy="762000"/>
          </a:xfrm>
        </p:spPr>
        <p:txBody>
          <a:bodyPr/>
          <a:lstStyle/>
          <a:p>
            <a:r>
              <a:rPr kumimoji="1" lang="zh-TW" altLang="en-US" kern="1200" dirty="0">
                <a:latin typeface="+mj-ea"/>
              </a:rPr>
              <a:t>香港學科測驗模組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286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F7AEDEC-6FA8-415E-987A-3DC4EF8CD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375" y="2198238"/>
            <a:ext cx="5694046" cy="2955561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ABB12603-8B67-4A3D-BD5A-A5C8248BE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07" y="2198238"/>
            <a:ext cx="4802505" cy="2814075"/>
          </a:xfrm>
          <a:prstGeom prst="rect">
            <a:avLst/>
          </a:prstGeom>
        </p:spPr>
      </p:pic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66270B53-F405-48B0-BD7D-1B3BD5517FB5}"/>
              </a:ext>
            </a:extLst>
          </p:cNvPr>
          <p:cNvSpPr txBox="1">
            <a:spLocks/>
          </p:cNvSpPr>
          <p:nvPr/>
        </p:nvSpPr>
        <p:spPr bwMode="auto">
          <a:xfrm>
            <a:off x="4058603" y="5292435"/>
            <a:ext cx="4074794" cy="106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>
              <a:buNone/>
            </a:pPr>
            <a:r>
              <a:rPr lang="en-US" altLang="zh-TW" sz="3200" dirty="0">
                <a:solidFill>
                  <a:schemeClr val="tx1"/>
                </a:solidFill>
              </a:rPr>
              <a:t>8.</a:t>
            </a:r>
            <a:r>
              <a:rPr lang="zh-TW" altLang="en-US" sz="3200" b="1" kern="0" dirty="0">
                <a:solidFill>
                  <a:schemeClr val="tx1"/>
                </a:solidFill>
              </a:rPr>
              <a:t>搜尋結果的顯示</a:t>
            </a:r>
            <a:endParaRPr lang="en-US" sz="3200" b="1" kern="0" dirty="0">
              <a:solidFill>
                <a:schemeClr val="tx1"/>
              </a:solidFill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89293F6-9937-478A-8C1B-BB8AF89E23FA}"/>
              </a:ext>
            </a:extLst>
          </p:cNvPr>
          <p:cNvSpPr txBox="1">
            <a:spLocks/>
          </p:cNvSpPr>
          <p:nvPr/>
        </p:nvSpPr>
        <p:spPr bwMode="auto">
          <a:xfrm>
            <a:off x="1969021" y="1366920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en-US" altLang="zh-TW" kern="0" dirty="0">
                <a:solidFill>
                  <a:schemeClr val="tx1"/>
                </a:solidFill>
              </a:rPr>
              <a:t>WebSAMS                         </a:t>
            </a:r>
            <a:r>
              <a:rPr lang="en-US" altLang="zh-TW" kern="0" dirty="0" err="1">
                <a:solidFill>
                  <a:schemeClr val="tx1"/>
                </a:solidFill>
              </a:rPr>
              <a:t>CloudSAMS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463D4248-911E-4965-BE3A-A1E9D1DA5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850" y="254000"/>
            <a:ext cx="9550400" cy="762000"/>
          </a:xfrm>
        </p:spPr>
        <p:txBody>
          <a:bodyPr/>
          <a:lstStyle/>
          <a:p>
            <a:r>
              <a:rPr kumimoji="1" lang="zh-TW" altLang="en-US" kern="1200" dirty="0">
                <a:latin typeface="+mj-ea"/>
              </a:rPr>
              <a:t>香港學科測驗模組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73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99C8844-F409-4DF3-BDFE-E5E54FAD8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043" y="1844734"/>
            <a:ext cx="8183880" cy="3888967"/>
          </a:xfrm>
          <a:prstGeom prst="rect">
            <a:avLst/>
          </a:prstGeom>
        </p:spPr>
      </p:pic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27BB6BCD-4B71-4A04-8E3E-8E5C8DA91014}"/>
              </a:ext>
            </a:extLst>
          </p:cNvPr>
          <p:cNvSpPr txBox="1">
            <a:spLocks/>
          </p:cNvSpPr>
          <p:nvPr/>
        </p:nvSpPr>
        <p:spPr bwMode="auto">
          <a:xfrm>
            <a:off x="2958089" y="5841999"/>
            <a:ext cx="712755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>
              <a:buNone/>
            </a:pPr>
            <a:r>
              <a:rPr lang="en-US" altLang="zh-TW" sz="3200" dirty="0">
                <a:solidFill>
                  <a:schemeClr val="tx1"/>
                </a:solidFill>
              </a:rPr>
              <a:t>9.</a:t>
            </a:r>
            <a:r>
              <a:rPr lang="zh-TW" altLang="en-US" sz="3200" dirty="0">
                <a:solidFill>
                  <a:schemeClr val="tx1"/>
                </a:solidFill>
              </a:rPr>
              <a:t>篩選功能 </a:t>
            </a:r>
            <a:r>
              <a:rPr lang="en-US" altLang="zh-TW" sz="3200" dirty="0">
                <a:solidFill>
                  <a:schemeClr val="tx1"/>
                </a:solidFill>
              </a:rPr>
              <a:t>–</a:t>
            </a:r>
            <a:r>
              <a:rPr lang="zh-TW" altLang="en-US" sz="3200" dirty="0">
                <a:solidFill>
                  <a:schemeClr val="tx1"/>
                </a:solidFill>
              </a:rPr>
              <a:t> 協助用戶進行快速搜尋</a:t>
            </a:r>
            <a:endParaRPr lang="en-US" sz="3200" b="1" kern="0" dirty="0">
              <a:solidFill>
                <a:schemeClr val="tx1"/>
              </a:solidFill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A347F854-A4FF-4647-829E-3BD57928D6A8}"/>
              </a:ext>
            </a:extLst>
          </p:cNvPr>
          <p:cNvSpPr txBox="1">
            <a:spLocks/>
          </p:cNvSpPr>
          <p:nvPr/>
        </p:nvSpPr>
        <p:spPr bwMode="auto">
          <a:xfrm>
            <a:off x="4268875" y="1067840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en-US" altLang="zh-TW" kern="0" dirty="0" err="1">
                <a:solidFill>
                  <a:schemeClr val="tx1"/>
                </a:solidFill>
              </a:rPr>
              <a:t>CloudSAMS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E27C7602-D361-44E5-8A9E-BB9886CEF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850" y="254000"/>
            <a:ext cx="9550400" cy="762000"/>
          </a:xfrm>
        </p:spPr>
        <p:txBody>
          <a:bodyPr/>
          <a:lstStyle/>
          <a:p>
            <a:r>
              <a:rPr kumimoji="1" lang="zh-TW" altLang="en-US" kern="1200" dirty="0">
                <a:latin typeface="+mj-ea"/>
              </a:rPr>
              <a:t>香港學科測驗模組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393498"/>
      </p:ext>
    </p:extLst>
  </p:cSld>
  <p:clrMapOvr>
    <a:masterClrMapping/>
  </p:clrMapOvr>
</p:sld>
</file>

<file path=ppt/theme/theme1.xml><?xml version="1.0" encoding="utf-8"?>
<a:theme xmlns:a="http://schemas.openxmlformats.org/drawingml/2006/main" name="SIM">
  <a:themeElements>
    <a:clrScheme name="CodeManagement_2006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odeManagement_200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FF0000"/>
          </a:solidFill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lang="zh-TW" altLang="en-US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CodeManagement_2006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IM" id="{A0F94E76-8C16-40E5-A3CE-55DB35D6768F}" vid="{7CE7B05B-110B-4092-A8E1-A6B726FA667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</Template>
  <TotalTime>6675</TotalTime>
  <Words>121</Words>
  <Application>Microsoft Office PowerPoint</Application>
  <PresentationFormat>寬螢幕</PresentationFormat>
  <Paragraphs>30</Paragraphs>
  <Slides>10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新細明體</vt:lpstr>
      <vt:lpstr>Calibri</vt:lpstr>
      <vt:lpstr>Cooper Black</vt:lpstr>
      <vt:lpstr>Tahoma</vt:lpstr>
      <vt:lpstr>Trebuchet MS</vt:lpstr>
      <vt:lpstr>Wingdings</vt:lpstr>
      <vt:lpstr>SIM</vt:lpstr>
      <vt:lpstr> 香港學科測驗模組</vt:lpstr>
      <vt:lpstr>香港學科測驗模組 - 概覽</vt:lpstr>
      <vt:lpstr>香港學科測驗模組</vt:lpstr>
      <vt:lpstr>香港學科測驗模組</vt:lpstr>
      <vt:lpstr>香港學科測驗模組</vt:lpstr>
      <vt:lpstr>香港學科測驗模組</vt:lpstr>
      <vt:lpstr>香港學科測驗模組</vt:lpstr>
      <vt:lpstr>香港學科測驗模組</vt:lpstr>
      <vt:lpstr>香港學科測驗模組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EDB User</dc:creator>
  <cp:lastModifiedBy>SO, Pui-shan Kennis</cp:lastModifiedBy>
  <cp:revision>225</cp:revision>
  <dcterms:created xsi:type="dcterms:W3CDTF">2024-02-09T02:36:06Z</dcterms:created>
  <dcterms:modified xsi:type="dcterms:W3CDTF">2024-06-13T01:35:07Z</dcterms:modified>
</cp:coreProperties>
</file>